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44" r:id="rId3"/>
    <p:sldId id="271" r:id="rId4"/>
    <p:sldId id="276" r:id="rId5"/>
    <p:sldId id="275" r:id="rId6"/>
    <p:sldId id="257" r:id="rId7"/>
    <p:sldId id="270" r:id="rId8"/>
    <p:sldId id="456" r:id="rId9"/>
    <p:sldId id="447" r:id="rId10"/>
    <p:sldId id="448" r:id="rId11"/>
    <p:sldId id="449" r:id="rId12"/>
    <p:sldId id="450" r:id="rId13"/>
    <p:sldId id="451" r:id="rId14"/>
    <p:sldId id="454" r:id="rId15"/>
    <p:sldId id="445" r:id="rId16"/>
    <p:sldId id="446" r:id="rId17"/>
    <p:sldId id="453" r:id="rId18"/>
    <p:sldId id="452" r:id="rId19"/>
    <p:sldId id="291" r:id="rId20"/>
    <p:sldId id="455" r:id="rId21"/>
  </p:sldIdLst>
  <p:sldSz cx="9144000" cy="6858000" type="screen4x3"/>
  <p:notesSz cx="6858000" cy="9144000"/>
  <p:custDataLst>
    <p:tags r:id="rId2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9" autoAdjust="0"/>
  </p:normalViewPr>
  <p:slideViewPr>
    <p:cSldViewPr>
      <p:cViewPr>
        <p:scale>
          <a:sx n="118" d="100"/>
          <a:sy n="118" d="100"/>
        </p:scale>
        <p:origin x="-143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EFFBE-DD87-48AA-B1DE-DF86F4023F77}" type="datetimeFigureOut">
              <a:rPr lang="ru-RU" smtClean="0"/>
              <a:t>01.06.2023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33A21-D835-4508-9045-84BA94E33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67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33A21-D835-4508-9045-84BA94E332F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44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bg1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CB53D-78DD-4108-ACCD-FF6356FFA65D}" type="datetimeFigureOut">
              <a:rPr lang="ru-RU" smtClean="0"/>
              <a:pPr/>
              <a:t>01.06.2023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7670E-C7C7-4254-BB79-79F6C48A183E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86767"/>
            <a:ext cx="7772400" cy="1470025"/>
          </a:xfrm>
        </p:spPr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ПРЕЗЕНТАЦИЯ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684584" y="1268760"/>
            <a:ext cx="10657184" cy="1752600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Тестирование сайта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&lt;&lt;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Компьютерная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Академия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TOP &gt;&gt;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374" y="4005064"/>
            <a:ext cx="12954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Проверка протокола безопасности сайта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8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Проверка сайта на скорость загрузки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Проверка сайта на изменение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верстки и дизайна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Проверка сайта на скорость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отрисовки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интерфейса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1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/>
          </a:bodyPr>
          <a:lstStyle/>
          <a:p>
            <a:r>
              <a:rPr lang="ru-RU" sz="4300" dirty="0" smtClean="0">
                <a:latin typeface="Times New Roman" pitchFamily="18" charset="0"/>
                <a:cs typeface="Times New Roman" pitchFamily="18" charset="0"/>
              </a:rPr>
              <a:t>Нерабочая ссылка на местоположение</a:t>
            </a:r>
            <a:endParaRPr lang="ru-RU" sz="43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Нерабочие ссылки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Вайбер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Телеграм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Баги заведены в систему управления проектами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Jira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Нагрузочное тестирование сайта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помощью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Jmetr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Репозиторий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 материалами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презентации на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900" dirty="0" smtClean="0">
                <a:latin typeface="Times New Roman" pitchFamily="18" charset="0"/>
                <a:cs typeface="Times New Roman" pitchFamily="18" charset="0"/>
              </a:rPr>
              <a:t>Результаты тестирования </a:t>
            </a:r>
            <a:r>
              <a:rPr lang="ru-RU" sz="4900" dirty="0">
                <a:latin typeface="Times New Roman" pitchFamily="18" charset="0"/>
                <a:cs typeface="Times New Roman" pitchFamily="18" charset="0"/>
              </a:rPr>
              <a:t>сайта</a:t>
            </a:r>
            <a:r>
              <a:rPr lang="en-US" sz="49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&lt;&lt; 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Компьютерная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Академия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TOP &gt;&gt;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" name="Freeform 3"/>
          <p:cNvSpPr>
            <a:spLocks/>
          </p:cNvSpPr>
          <p:nvPr/>
        </p:nvSpPr>
        <p:spPr bwMode="gray">
          <a:xfrm>
            <a:off x="2336800" y="3570288"/>
            <a:ext cx="1900238" cy="1376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" name="Freeform 4"/>
          <p:cNvSpPr>
            <a:spLocks/>
          </p:cNvSpPr>
          <p:nvPr/>
        </p:nvSpPr>
        <p:spPr bwMode="gray">
          <a:xfrm>
            <a:off x="4256088" y="3505200"/>
            <a:ext cx="366712" cy="1562100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Freeform 5"/>
          <p:cNvSpPr>
            <a:spLocks/>
          </p:cNvSpPr>
          <p:nvPr/>
        </p:nvSpPr>
        <p:spPr bwMode="gray">
          <a:xfrm flipH="1">
            <a:off x="4656138" y="3570288"/>
            <a:ext cx="1900237" cy="1376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2" y="202"/>
              </a:cxn>
              <a:cxn ang="0">
                <a:pos x="577" y="202"/>
              </a:cxn>
              <a:cxn ang="0">
                <a:pos x="637" y="249"/>
              </a:cxn>
              <a:cxn ang="0">
                <a:pos x="639" y="402"/>
              </a:cxn>
              <a:cxn ang="0">
                <a:pos x="598" y="400"/>
              </a:cxn>
              <a:cxn ang="0">
                <a:pos x="669" y="532"/>
              </a:cxn>
              <a:cxn ang="0">
                <a:pos x="735" y="402"/>
              </a:cxn>
              <a:cxn ang="0">
                <a:pos x="696" y="402"/>
              </a:cxn>
              <a:cxn ang="0">
                <a:pos x="694" y="226"/>
              </a:cxn>
              <a:cxn ang="0">
                <a:pos x="616" y="150"/>
              </a:cxn>
              <a:cxn ang="0">
                <a:pos x="335" y="149"/>
              </a:cxn>
              <a:cxn ang="0">
                <a:pos x="69" y="0"/>
              </a:cxn>
              <a:cxn ang="0">
                <a:pos x="0" y="0"/>
              </a:cxn>
            </a:cxnLst>
            <a:rect l="0" t="0" r="r" b="b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ru-RU"/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043608" y="2205426"/>
            <a:ext cx="1362075" cy="1322388"/>
            <a:chOff x="4320" y="1152"/>
            <a:chExt cx="414" cy="402"/>
          </a:xfrm>
        </p:grpSpPr>
        <p:sp>
          <p:nvSpPr>
            <p:cNvPr id="7" name="AutoShape 7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" name="Rectangle 9"/>
          <p:cNvSpPr>
            <a:spLocks noChangeArrowheads="1"/>
          </p:cNvSpPr>
          <p:nvPr/>
        </p:nvSpPr>
        <p:spPr bwMode="gray">
          <a:xfrm>
            <a:off x="1059791" y="2506813"/>
            <a:ext cx="1368152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C0C0C0"/>
            </a:outerShdw>
          </a:effectLst>
        </p:spPr>
        <p:txBody>
          <a:bodyPr wrap="square">
            <a:spAutoFit/>
            <a:flatTx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Тестирование</a:t>
            </a:r>
          </a:p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функциональности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823196" y="2205426"/>
            <a:ext cx="1362075" cy="1322388"/>
            <a:chOff x="4320" y="1152"/>
            <a:chExt cx="414" cy="402"/>
          </a:xfrm>
        </p:grpSpPr>
        <p:sp>
          <p:nvSpPr>
            <p:cNvPr id="11" name="AutoShape 11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4610721" y="2214951"/>
            <a:ext cx="1362075" cy="1322388"/>
            <a:chOff x="4320" y="1152"/>
            <a:chExt cx="414" cy="402"/>
          </a:xfrm>
        </p:grpSpPr>
        <p:sp>
          <p:nvSpPr>
            <p:cNvPr id="14" name="AutoShape 14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48627"/>
                    <a:invGamma/>
                  </a:schemeClr>
                </a:gs>
                <a:gs pos="50000">
                  <a:schemeClr val="hlink">
                    <a:alpha val="0"/>
                  </a:schemeClr>
                </a:gs>
                <a:gs pos="100000">
                  <a:schemeClr val="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9" name="AutoShape 19"/>
          <p:cNvSpPr>
            <a:spLocks noChangeArrowheads="1"/>
          </p:cNvSpPr>
          <p:nvPr/>
        </p:nvSpPr>
        <p:spPr bwMode="ltGray">
          <a:xfrm>
            <a:off x="1325563" y="5157788"/>
            <a:ext cx="6238875" cy="9763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1331640" y="5322778"/>
            <a:ext cx="6198765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buClr>
                <a:srgbClr val="D7181F"/>
              </a:buClr>
              <a:buFont typeface="Wingdings" pitchFamily="2" charset="2"/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результате проведенного тестирования составлен отчет по ошибкам и даны рекомендации по оптимизации сайта.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7" name="Group 6"/>
          <p:cNvGrpSpPr>
            <a:grpSpLocks/>
          </p:cNvGrpSpPr>
          <p:nvPr/>
        </p:nvGrpSpPr>
        <p:grpSpPr bwMode="auto">
          <a:xfrm>
            <a:off x="6378277" y="2212688"/>
            <a:ext cx="1362075" cy="1322388"/>
            <a:chOff x="4320" y="1152"/>
            <a:chExt cx="414" cy="402"/>
          </a:xfrm>
        </p:grpSpPr>
        <p:sp>
          <p:nvSpPr>
            <p:cNvPr id="28" name="AutoShape 7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9804"/>
                    <a:invGamma/>
                  </a:schemeClr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33" name="Rectangle 9"/>
          <p:cNvSpPr>
            <a:spLocks noChangeArrowheads="1"/>
          </p:cNvSpPr>
          <p:nvPr/>
        </p:nvSpPr>
        <p:spPr bwMode="gray">
          <a:xfrm>
            <a:off x="2843808" y="2492896"/>
            <a:ext cx="136815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C0C0C0"/>
            </a:outerShdw>
          </a:effectLst>
        </p:spPr>
        <p:txBody>
          <a:bodyPr wrap="square">
            <a:spAutoFit/>
            <a:flatTx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Тестирование</a:t>
            </a:r>
          </a:p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верстки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gray">
          <a:xfrm>
            <a:off x="4644008" y="2492896"/>
            <a:ext cx="1368152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C0C0C0"/>
            </a:outerShdw>
          </a:effectLst>
        </p:spPr>
        <p:txBody>
          <a:bodyPr wrap="square">
            <a:spAutoFit/>
            <a:flatTx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Тестирование</a:t>
            </a:r>
          </a:p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нефункциональное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gray">
          <a:xfrm>
            <a:off x="6372200" y="2492896"/>
            <a:ext cx="1368152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C0C0C0"/>
            </a:outerShdw>
          </a:effectLst>
        </p:spPr>
        <p:txBody>
          <a:bodyPr wrap="square">
            <a:spAutoFit/>
            <a:flatTx/>
          </a:bodyPr>
          <a:lstStyle/>
          <a:p>
            <a:pPr algn="ctr"/>
            <a:r>
              <a:rPr lang="ru-RU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Тестирование</a:t>
            </a:r>
          </a:p>
          <a:p>
            <a:pPr algn="ctr"/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обильной версии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sz="4300" dirty="0" smtClean="0">
                <a:latin typeface="Times New Roman" pitchFamily="18" charset="0"/>
                <a:cs typeface="Times New Roman" pitchFamily="18" charset="0"/>
              </a:rPr>
              <a:t>Тестирование по методологии</a:t>
            </a:r>
            <a:br>
              <a:rPr lang="ru-RU" sz="4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300" dirty="0" smtClean="0">
                <a:latin typeface="Times New Roman" pitchFamily="18" charset="0"/>
                <a:cs typeface="Times New Roman" pitchFamily="18" charset="0"/>
              </a:rPr>
              <a:t>SCRUM</a:t>
            </a:r>
            <a:endParaRPr lang="ru-RU" sz="43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30708"/>
            <a:ext cx="7020272" cy="39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23073">
            <a:off x="1525334" y="420115"/>
            <a:ext cx="2883050" cy="19820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sx="104000" sy="104000" algn="tl" rotWithShape="0">
              <a:prstClr val="black">
                <a:alpha val="3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913608"/>
            <a:ext cx="1295400" cy="1181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1261020" y="2473448"/>
            <a:ext cx="11809312" cy="1440160"/>
          </a:xfrm>
          <a:prstGeom prst="rect">
            <a:avLst/>
          </a:prstGeom>
          <a:effectLst>
            <a:glow rad="63500">
              <a:schemeClr val="accent1">
                <a:satMod val="175000"/>
                <a:alpha val="3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9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ПРЕЗЕНТАЦИЮ</a:t>
            </a:r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ПОДГОТОВИЛ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Инженер по тестированию </a:t>
            </a:r>
            <a:b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Ключников Юрий Валерьевич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24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Пирамида тестирования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gray">
          <a:xfrm>
            <a:off x="544127" y="4872062"/>
            <a:ext cx="3307793" cy="1293242"/>
          </a:xfrm>
          <a:prstGeom prst="can">
            <a:avLst>
              <a:gd name="adj" fmla="val 33197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>
                  <a:alpha val="50000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gray">
          <a:xfrm>
            <a:off x="806154" y="3717032"/>
            <a:ext cx="2829742" cy="1296144"/>
          </a:xfrm>
          <a:prstGeom prst="can">
            <a:avLst>
              <a:gd name="adj" fmla="val 33197"/>
            </a:avLst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ltGray">
          <a:xfrm>
            <a:off x="1115616" y="2636912"/>
            <a:ext cx="2219294" cy="1224136"/>
          </a:xfrm>
          <a:prstGeom prst="can">
            <a:avLst>
              <a:gd name="adj" fmla="val 33197"/>
            </a:avLst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>
                  <a:alpha val="50000"/>
                </a:schemeClr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ltGray">
          <a:xfrm>
            <a:off x="3334910" y="2807295"/>
            <a:ext cx="4722812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6350" algn="ctr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gray">
          <a:xfrm>
            <a:off x="3851920" y="2852936"/>
            <a:ext cx="4370226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Проверка взаимодействие тестируемого ПО с системой по функциональным и нефункциональным требованиям</a:t>
            </a:r>
            <a:endParaRPr lang="en-US" sz="16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white">
          <a:xfrm>
            <a:off x="1142192" y="4161274"/>
            <a:ext cx="22090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Интеграционное</a:t>
            </a:r>
          </a:p>
          <a:p>
            <a:pPr algn="ctr"/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тестирование</a:t>
            </a:r>
            <a:endParaRPr lang="en-US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white">
          <a:xfrm>
            <a:off x="1193011" y="5267672"/>
            <a:ext cx="2066994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Модульное тестирование (</a:t>
            </a:r>
            <a:r>
              <a:rPr lang="en-US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Unit)</a:t>
            </a:r>
            <a:endParaRPr lang="en-US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gray">
          <a:xfrm>
            <a:off x="3634786" y="3933274"/>
            <a:ext cx="4649787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6350" algn="ctr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gray">
          <a:xfrm>
            <a:off x="4136626" y="3966155"/>
            <a:ext cx="4389245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Тестируется взаимосвязь компонентов с другими и интеграцию компонентов с системой</a:t>
            </a:r>
            <a:endParaRPr lang="en-US" sz="16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AutoShape 19"/>
          <p:cNvSpPr>
            <a:spLocks noChangeArrowheads="1"/>
          </p:cNvSpPr>
          <p:nvPr/>
        </p:nvSpPr>
        <p:spPr bwMode="gray">
          <a:xfrm>
            <a:off x="3851919" y="5081820"/>
            <a:ext cx="4649787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6350" algn="ctr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gray">
          <a:xfrm>
            <a:off x="4354337" y="5229200"/>
            <a:ext cx="4250111" cy="10002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Тестируются атомарные части кода используя метод белого ящика</a:t>
            </a:r>
            <a:endParaRPr lang="en-US" sz="16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gray">
          <a:xfrm>
            <a:off x="3336781" y="3047589"/>
            <a:ext cx="533400" cy="3810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2" name="AutoShape 22"/>
          <p:cNvSpPr>
            <a:spLocks noChangeArrowheads="1"/>
          </p:cNvSpPr>
          <p:nvPr/>
        </p:nvSpPr>
        <p:spPr bwMode="gray">
          <a:xfrm>
            <a:off x="3630745" y="4176451"/>
            <a:ext cx="533400" cy="3810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gray">
          <a:xfrm>
            <a:off x="3853506" y="5358045"/>
            <a:ext cx="533400" cy="3810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26" name="AutoShape 8"/>
          <p:cNvSpPr>
            <a:spLocks noChangeArrowheads="1"/>
          </p:cNvSpPr>
          <p:nvPr/>
        </p:nvSpPr>
        <p:spPr bwMode="gray">
          <a:xfrm>
            <a:off x="1424330" y="1628800"/>
            <a:ext cx="1656184" cy="1066230"/>
          </a:xfrm>
          <a:prstGeom prst="can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white">
          <a:xfrm>
            <a:off x="1193344" y="1916832"/>
            <a:ext cx="212883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Приемочное</a:t>
            </a:r>
            <a:r>
              <a:rPr lang="ru-RU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тестирование</a:t>
            </a:r>
          </a:p>
        </p:txBody>
      </p:sp>
      <p:sp>
        <p:nvSpPr>
          <p:cNvPr id="29" name="AutoShape 17"/>
          <p:cNvSpPr>
            <a:spLocks noChangeArrowheads="1"/>
          </p:cNvSpPr>
          <p:nvPr/>
        </p:nvSpPr>
        <p:spPr bwMode="gray">
          <a:xfrm>
            <a:off x="3075725" y="1725687"/>
            <a:ext cx="4649787" cy="9112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6350" algn="ctr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0" name="Text Box 18"/>
          <p:cNvSpPr txBox="1">
            <a:spLocks noChangeArrowheads="1"/>
          </p:cNvSpPr>
          <p:nvPr/>
        </p:nvSpPr>
        <p:spPr bwMode="gray">
          <a:xfrm>
            <a:off x="3587224" y="1959158"/>
            <a:ext cx="414400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Валидация</a:t>
            </a: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требований (проверка работы ПО в целом)</a:t>
            </a:r>
            <a:endParaRPr lang="en-US" sz="16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AutoShape 22"/>
          <p:cNvSpPr>
            <a:spLocks noChangeArrowheads="1"/>
          </p:cNvSpPr>
          <p:nvPr/>
        </p:nvSpPr>
        <p:spPr bwMode="gray">
          <a:xfrm>
            <a:off x="3081445" y="2033125"/>
            <a:ext cx="533400" cy="3810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white">
          <a:xfrm>
            <a:off x="1138843" y="3068960"/>
            <a:ext cx="220902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Системное</a:t>
            </a:r>
          </a:p>
          <a:p>
            <a:pPr algn="ctr"/>
            <a:r>
              <a:rPr lang="ru-RU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тестирование</a:t>
            </a:r>
            <a:endParaRPr lang="en-US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Виды тестирования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 rot="5400000">
            <a:off x="7144" y="2801144"/>
            <a:ext cx="3703637" cy="1971675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>
            <a:prstShdw prst="shdw12">
              <a:srgbClr val="1C1C1C">
                <a:alpha val="50000"/>
              </a:srgbClr>
            </a:prst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gray">
          <a:xfrm>
            <a:off x="890588" y="4057650"/>
            <a:ext cx="1954212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ru-RU" sz="1400" b="1" dirty="0" smtClean="0">
                <a:solidFill>
                  <a:srgbClr val="FF0000"/>
                </a:solidFill>
              </a:rPr>
              <a:t>Тестирование</a:t>
            </a:r>
            <a:endParaRPr lang="en-US" sz="1400" b="1" dirty="0">
              <a:solidFill>
                <a:srgbClr val="FF0000"/>
              </a:solidFill>
            </a:endParaRPr>
          </a:p>
          <a:p>
            <a:pPr algn="ctr" eaLnBrk="0" hangingPunct="0"/>
            <a:r>
              <a:rPr lang="ru-RU" sz="1400" b="1" dirty="0">
                <a:solidFill>
                  <a:srgbClr val="1C1C1C"/>
                </a:solidFill>
              </a:rPr>
              <a:t>п</a:t>
            </a:r>
            <a:r>
              <a:rPr lang="ru-RU" sz="1400" b="1" dirty="0" smtClean="0">
                <a:solidFill>
                  <a:srgbClr val="1C1C1C"/>
                </a:solidFill>
              </a:rPr>
              <a:t>роверяет работу сайта или ПО.</a:t>
            </a:r>
            <a:endParaRPr lang="en-US" sz="1400" b="1" dirty="0" smtClean="0">
              <a:solidFill>
                <a:srgbClr val="1C1C1C"/>
              </a:solidFill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5400000">
            <a:off x="2456657" y="2801144"/>
            <a:ext cx="3703637" cy="1971675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>
            <a:prstShdw prst="shdw12">
              <a:srgbClr val="1C1C1C">
                <a:alpha val="50000"/>
              </a:srgbClr>
            </a:prst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gray">
          <a:xfrm>
            <a:off x="3340100" y="4057650"/>
            <a:ext cx="1954213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ru-RU" sz="1400" b="1" dirty="0" smtClean="0">
                <a:solidFill>
                  <a:srgbClr val="FF0000"/>
                </a:solidFill>
              </a:rPr>
              <a:t>Тестирование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 algn="ctr" eaLnBrk="0" hangingPunct="0"/>
            <a:r>
              <a:rPr lang="ru-RU" sz="1400" b="1" dirty="0">
                <a:solidFill>
                  <a:srgbClr val="1C1C1C"/>
                </a:solidFill>
              </a:rPr>
              <a:t>п</a:t>
            </a:r>
            <a:r>
              <a:rPr lang="ru-RU" sz="1400" b="1" dirty="0" smtClean="0">
                <a:solidFill>
                  <a:srgbClr val="1C1C1C"/>
                </a:solidFill>
              </a:rPr>
              <a:t>роверяет характеристики сайта или ПО.</a:t>
            </a:r>
            <a:endParaRPr lang="en-US" sz="1400" b="1" dirty="0">
              <a:solidFill>
                <a:srgbClr val="1C1C1C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 rot="5400000">
            <a:off x="4934744" y="2801144"/>
            <a:ext cx="3703637" cy="1971675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>
            <a:prstShdw prst="shdw12" dist="88900" dir="10800000">
              <a:srgbClr val="1C1C1C">
                <a:alpha val="50000"/>
              </a:srgbClr>
            </a:prst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gray">
          <a:xfrm>
            <a:off x="5816600" y="4057650"/>
            <a:ext cx="1955800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ru-RU" sz="1400" b="1" dirty="0" smtClean="0">
                <a:solidFill>
                  <a:srgbClr val="FF0000"/>
                </a:solidFill>
              </a:rPr>
              <a:t>Тестирование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 algn="ctr" eaLnBrk="0" hangingPunct="0"/>
            <a:r>
              <a:rPr lang="ru-RU" sz="1400" b="1" dirty="0">
                <a:solidFill>
                  <a:srgbClr val="1C1C1C"/>
                </a:solidFill>
              </a:rPr>
              <a:t>п</a:t>
            </a:r>
            <a:r>
              <a:rPr lang="ru-RU" sz="1400" b="1" dirty="0" smtClean="0">
                <a:solidFill>
                  <a:srgbClr val="1C1C1C"/>
                </a:solidFill>
              </a:rPr>
              <a:t>роверяет работу сайта или ПО после внесения изменений в код.</a:t>
            </a:r>
            <a:endParaRPr lang="en-US" sz="1400" b="1" dirty="0" smtClean="0">
              <a:solidFill>
                <a:srgbClr val="1C1C1C"/>
              </a:solidFill>
            </a:endParaRPr>
          </a:p>
        </p:txBody>
      </p:sp>
      <p:pic>
        <p:nvPicPr>
          <p:cNvPr id="10" name="Picture 9" descr="RY_circle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2363" y="2141538"/>
            <a:ext cx="1108075" cy="1108075"/>
          </a:xfrm>
          <a:prstGeom prst="rect">
            <a:avLst/>
          </a:prstGeom>
          <a:noFill/>
        </p:spPr>
      </p:pic>
      <p:pic>
        <p:nvPicPr>
          <p:cNvPr id="11" name="Picture 10" descr="LB_circle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9838" y="2141538"/>
            <a:ext cx="1176337" cy="1174750"/>
          </a:xfrm>
          <a:prstGeom prst="rect">
            <a:avLst/>
          </a:prstGeom>
          <a:noFill/>
        </p:spPr>
      </p:pic>
      <p:pic>
        <p:nvPicPr>
          <p:cNvPr id="12" name="Picture 11" descr="YG_circle0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7763" y="2116138"/>
            <a:ext cx="1192212" cy="1192212"/>
          </a:xfrm>
          <a:prstGeom prst="rect">
            <a:avLst/>
          </a:prstGeom>
          <a:noFill/>
        </p:spPr>
      </p:pic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370013" y="2276872"/>
            <a:ext cx="912812" cy="8679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ts val="600"/>
              </a:spcBef>
            </a:pPr>
            <a:r>
              <a:rPr lang="en-US" sz="2000" b="1" dirty="0">
                <a:solidFill>
                  <a:srgbClr val="D13F11"/>
                </a:solidFill>
              </a:rPr>
              <a:t>A</a:t>
            </a:r>
            <a:r>
              <a:rPr lang="en-US" sz="1400" b="1" dirty="0">
                <a:solidFill>
                  <a:srgbClr val="D13F11"/>
                </a:solidFill>
              </a:rPr>
              <a:t> </a:t>
            </a:r>
          </a:p>
          <a:p>
            <a:pPr algn="ctr" eaLnBrk="0" hangingPunct="0">
              <a:lnSpc>
                <a:spcPct val="70000"/>
              </a:lnSpc>
              <a:spcBef>
                <a:spcPts val="600"/>
              </a:spcBef>
            </a:pPr>
            <a:r>
              <a:rPr lang="ru-RU" sz="1400" b="1" dirty="0" err="1" smtClean="0"/>
              <a:t>Функциональныетесты</a:t>
            </a:r>
            <a:endParaRPr lang="ru-RU" sz="1400" b="1" dirty="0" smtClean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200389" y="2276872"/>
            <a:ext cx="1082254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D13F11"/>
                </a:solidFill>
              </a:rPr>
              <a:t>C </a:t>
            </a:r>
          </a:p>
          <a:p>
            <a:pPr algn="ctr" eaLnBrk="0" hangingPunct="0"/>
            <a:r>
              <a:rPr lang="ru-RU" sz="1000" b="1" dirty="0" smtClean="0"/>
              <a:t>Связанные с изменениями</a:t>
            </a:r>
            <a:endParaRPr lang="en-US" sz="1000" b="1" dirty="0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752850" y="2261610"/>
            <a:ext cx="1062037" cy="8371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ts val="600"/>
              </a:spcBef>
            </a:pPr>
            <a:r>
              <a:rPr lang="en-US" sz="2000" b="1" dirty="0">
                <a:solidFill>
                  <a:srgbClr val="D13F11"/>
                </a:solidFill>
              </a:rPr>
              <a:t>B</a:t>
            </a:r>
            <a:r>
              <a:rPr lang="en-US" sz="1400" b="1" dirty="0">
                <a:solidFill>
                  <a:srgbClr val="D13F11"/>
                </a:solidFill>
              </a:rPr>
              <a:t> </a:t>
            </a:r>
          </a:p>
          <a:p>
            <a:pPr algn="ctr" eaLnBrk="0" hangingPunct="0">
              <a:lnSpc>
                <a:spcPct val="70000"/>
              </a:lnSpc>
              <a:spcBef>
                <a:spcPts val="600"/>
              </a:spcBef>
            </a:pPr>
            <a:r>
              <a:rPr lang="ru-RU" sz="1400" b="1" dirty="0" smtClean="0"/>
              <a:t>Нефункциональные тесты</a:t>
            </a:r>
            <a:endParaRPr lang="en-US" sz="1400" b="1" dirty="0"/>
          </a:p>
        </p:txBody>
      </p:sp>
      <p:pic>
        <p:nvPicPr>
          <p:cNvPr id="16" name="Picture 15" descr="O_chevron0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00513" y="3529013"/>
            <a:ext cx="412750" cy="363537"/>
          </a:xfrm>
          <a:prstGeom prst="rect">
            <a:avLst/>
          </a:prstGeom>
          <a:noFill/>
        </p:spPr>
      </p:pic>
      <p:pic>
        <p:nvPicPr>
          <p:cNvPr id="17" name="Picture 16" descr="O_chevron0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9725" y="3529013"/>
            <a:ext cx="412750" cy="363537"/>
          </a:xfrm>
          <a:prstGeom prst="rect">
            <a:avLst/>
          </a:prstGeom>
          <a:noFill/>
        </p:spPr>
      </p:pic>
      <p:pic>
        <p:nvPicPr>
          <p:cNvPr id="18" name="Picture 17" descr="O_chevron0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4313" y="3529013"/>
            <a:ext cx="412750" cy="3635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Жизненный цикл бага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3"/>
          <p:cNvSpPr>
            <a:spLocks noChangeArrowheads="1"/>
          </p:cNvSpPr>
          <p:nvPr/>
        </p:nvSpPr>
        <p:spPr bwMode="gray">
          <a:xfrm>
            <a:off x="741363" y="2017713"/>
            <a:ext cx="3355975" cy="3355975"/>
          </a:xfrm>
          <a:prstGeom prst="ellipse">
            <a:avLst/>
          </a:prstGeom>
          <a:noFill/>
          <a:ln w="6350" algn="ctr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gray">
          <a:xfrm>
            <a:off x="2011363" y="1676400"/>
            <a:ext cx="777875" cy="777875"/>
          </a:xfrm>
          <a:prstGeom prst="ellipse">
            <a:avLst/>
          </a:prstGeom>
          <a:solidFill>
            <a:schemeClr val="folHlink"/>
          </a:solidFill>
          <a:ln w="38100" algn="ctr">
            <a:solidFill>
              <a:srgbClr val="D2E3E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gray">
          <a:xfrm>
            <a:off x="3468688" y="4048125"/>
            <a:ext cx="777875" cy="777875"/>
          </a:xfrm>
          <a:prstGeom prst="ellipse">
            <a:avLst/>
          </a:prstGeom>
          <a:solidFill>
            <a:schemeClr val="folHlink"/>
          </a:solidFill>
          <a:ln w="38100" algn="ctr">
            <a:solidFill>
              <a:srgbClr val="D2E3E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gray">
          <a:xfrm>
            <a:off x="546100" y="4086225"/>
            <a:ext cx="777875" cy="777875"/>
          </a:xfrm>
          <a:prstGeom prst="ellipse">
            <a:avLst/>
          </a:prstGeom>
          <a:solidFill>
            <a:schemeClr val="folHlink"/>
          </a:solidFill>
          <a:ln w="38100" algn="ctr">
            <a:solidFill>
              <a:srgbClr val="D2E3E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cxnSp>
        <p:nvCxnSpPr>
          <p:cNvPr id="7" name="AutoShape 7"/>
          <p:cNvCxnSpPr>
            <a:cxnSpLocks noChangeShapeType="1"/>
          </p:cNvCxnSpPr>
          <p:nvPr/>
        </p:nvCxnSpPr>
        <p:spPr bwMode="gray">
          <a:xfrm flipH="1" flipV="1">
            <a:off x="2439988" y="4306888"/>
            <a:ext cx="9525" cy="452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" name="AutoShape 8"/>
          <p:cNvCxnSpPr>
            <a:cxnSpLocks noChangeShapeType="1"/>
          </p:cNvCxnSpPr>
          <p:nvPr/>
        </p:nvCxnSpPr>
        <p:spPr bwMode="gray">
          <a:xfrm flipH="1">
            <a:off x="2427288" y="3260725"/>
            <a:ext cx="963612" cy="242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9" name="AutoShape 9"/>
          <p:cNvCxnSpPr>
            <a:cxnSpLocks noChangeShapeType="1"/>
          </p:cNvCxnSpPr>
          <p:nvPr/>
        </p:nvCxnSpPr>
        <p:spPr bwMode="gray">
          <a:xfrm>
            <a:off x="1433513" y="3244850"/>
            <a:ext cx="495300" cy="1095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0" name="Text Box 10"/>
          <p:cNvSpPr txBox="1">
            <a:spLocks noChangeArrowheads="1"/>
          </p:cNvSpPr>
          <p:nvPr/>
        </p:nvSpPr>
        <p:spPr bwMode="gray">
          <a:xfrm>
            <a:off x="1997075" y="1900064"/>
            <a:ext cx="8064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ru-RU" sz="1400" b="1" dirty="0" smtClean="0">
                <a:solidFill>
                  <a:schemeClr val="bg1"/>
                </a:solidFill>
              </a:rPr>
              <a:t>НОВЫЙ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506413" y="4306888"/>
            <a:ext cx="85998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ru-RU" sz="1400" b="1" dirty="0" smtClean="0">
                <a:solidFill>
                  <a:schemeClr val="bg1"/>
                </a:solidFill>
              </a:rPr>
              <a:t>ЗАКРЫТ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gray">
          <a:xfrm>
            <a:off x="3347864" y="4300538"/>
            <a:ext cx="104635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ru-RU" sz="1200" b="1" dirty="0" smtClean="0">
                <a:solidFill>
                  <a:schemeClr val="bg1"/>
                </a:solidFill>
              </a:rPr>
              <a:t>УСТРАНЕН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304802" y="2325688"/>
            <a:ext cx="1366838" cy="1590675"/>
            <a:chOff x="288" y="1536"/>
            <a:chExt cx="861" cy="1002"/>
          </a:xfrm>
        </p:grpSpPr>
        <p:sp>
          <p:nvSpPr>
            <p:cNvPr id="14" name="Rectangle 14"/>
            <p:cNvSpPr>
              <a:spLocks noChangeArrowheads="1"/>
            </p:cNvSpPr>
            <p:nvPr/>
          </p:nvSpPr>
          <p:spPr bwMode="gray">
            <a:xfrm>
              <a:off x="415" y="1674"/>
              <a:ext cx="605" cy="4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Title in here</a:t>
              </a: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gray">
            <a:xfrm>
              <a:off x="288" y="1536"/>
              <a:ext cx="830" cy="836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313" y="1562"/>
              <a:ext cx="782" cy="976"/>
              <a:chOff x="3975" y="1593"/>
              <a:chExt cx="931" cy="1163"/>
            </a:xfrm>
          </p:grpSpPr>
          <p:pic>
            <p:nvPicPr>
              <p:cNvPr id="29" name="Picture 17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</p:spPr>
          </p:pic>
          <p:sp>
            <p:nvSpPr>
              <p:cNvPr id="30" name="Oval 18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pic>
            <p:nvPicPr>
              <p:cNvPr id="31" name="Picture 19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</p:spPr>
          </p:pic>
          <p:grpSp>
            <p:nvGrpSpPr>
              <p:cNvPr id="32" name="Group 20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3" name="Group 21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9" name="AutoShape 2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40" name="AutoShape 2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41" name="AutoShape 2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42" name="AutoShape 2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34" name="Group 26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5" name="AutoShape 2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36" name="AutoShape 2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37" name="AutoShape 2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38" name="AutoShape 3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</p:grpSp>
          </p:grpSp>
        </p:grpSp>
        <p:grpSp>
          <p:nvGrpSpPr>
            <p:cNvPr id="17" name="Group 31"/>
            <p:cNvGrpSpPr>
              <a:grpSpLocks/>
            </p:cNvGrpSpPr>
            <p:nvPr/>
          </p:nvGrpSpPr>
          <p:grpSpPr bwMode="auto">
            <a:xfrm rot="-3733502" flipH="1" flipV="1">
              <a:off x="631" y="2108"/>
              <a:ext cx="605" cy="146"/>
              <a:chOff x="2532" y="1051"/>
              <a:chExt cx="893" cy="246"/>
            </a:xfrm>
          </p:grpSpPr>
          <p:grpSp>
            <p:nvGrpSpPr>
              <p:cNvPr id="19" name="Group 32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5" name="AutoShape 33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26" name="AutoShape 34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27" name="AutoShape 35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28" name="AutoShape 36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</p:grpSp>
          <p:grpSp>
            <p:nvGrpSpPr>
              <p:cNvPr id="20" name="Group 37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1" name="AutoShape 38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22" name="AutoShape 39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23" name="AutoShape 40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24" name="AutoShape 41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</p:grpSp>
        </p:grpSp>
        <p:sp>
          <p:nvSpPr>
            <p:cNvPr id="18" name="Rectangle 42"/>
            <p:cNvSpPr>
              <a:spLocks noChangeArrowheads="1"/>
            </p:cNvSpPr>
            <p:nvPr/>
          </p:nvSpPr>
          <p:spPr bwMode="gray">
            <a:xfrm>
              <a:off x="297" y="1769"/>
              <a:ext cx="852" cy="4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ru-RU" b="1" dirty="0" smtClean="0">
                  <a:solidFill>
                    <a:srgbClr val="000000"/>
                  </a:solidFill>
                </a:rPr>
                <a:t>ПОВТОРНО </a:t>
              </a:r>
            </a:p>
            <a:p>
              <a:pPr algn="ctr"/>
              <a:r>
                <a:rPr lang="ru-RU" b="1" dirty="0" smtClean="0">
                  <a:solidFill>
                    <a:srgbClr val="000000"/>
                  </a:solidFill>
                </a:rPr>
                <a:t>ОКРЫТ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43" name="Oval 43"/>
          <p:cNvSpPr>
            <a:spLocks noChangeArrowheads="1"/>
          </p:cNvSpPr>
          <p:nvPr/>
        </p:nvSpPr>
        <p:spPr bwMode="gray">
          <a:xfrm>
            <a:off x="1789113" y="4641850"/>
            <a:ext cx="1298575" cy="1309688"/>
          </a:xfrm>
          <a:prstGeom prst="ellipse">
            <a:avLst/>
          </a:prstGeom>
          <a:solidFill>
            <a:srgbClr val="EAEAEA">
              <a:alpha val="50000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grpSp>
        <p:nvGrpSpPr>
          <p:cNvPr id="44" name="Group 44"/>
          <p:cNvGrpSpPr>
            <a:grpSpLocks/>
          </p:cNvGrpSpPr>
          <p:nvPr/>
        </p:nvGrpSpPr>
        <p:grpSpPr bwMode="auto">
          <a:xfrm>
            <a:off x="1825627" y="4687888"/>
            <a:ext cx="1233489" cy="1528762"/>
            <a:chOff x="1246" y="3024"/>
            <a:chExt cx="777" cy="963"/>
          </a:xfrm>
        </p:grpSpPr>
        <p:sp>
          <p:nvSpPr>
            <p:cNvPr id="45" name="Rectangle 45"/>
            <p:cNvSpPr>
              <a:spLocks noChangeArrowheads="1"/>
            </p:cNvSpPr>
            <p:nvPr/>
          </p:nvSpPr>
          <p:spPr bwMode="gray">
            <a:xfrm>
              <a:off x="1322" y="3252"/>
              <a:ext cx="605" cy="4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Title in here</a:t>
              </a:r>
            </a:p>
          </p:txBody>
        </p:sp>
        <p:grpSp>
          <p:nvGrpSpPr>
            <p:cNvPr id="46" name="Group 46"/>
            <p:cNvGrpSpPr>
              <a:grpSpLocks/>
            </p:cNvGrpSpPr>
            <p:nvPr/>
          </p:nvGrpSpPr>
          <p:grpSpPr bwMode="auto">
            <a:xfrm>
              <a:off x="1252" y="3024"/>
              <a:ext cx="771" cy="963"/>
              <a:chOff x="3975" y="1593"/>
              <a:chExt cx="931" cy="1163"/>
            </a:xfrm>
          </p:grpSpPr>
          <p:pic>
            <p:nvPicPr>
              <p:cNvPr id="59" name="Picture 47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</p:spPr>
          </p:pic>
          <p:sp>
            <p:nvSpPr>
              <p:cNvPr id="60" name="Oval 48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pic>
            <p:nvPicPr>
              <p:cNvPr id="61" name="Picture 49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</p:spPr>
          </p:pic>
          <p:grpSp>
            <p:nvGrpSpPr>
              <p:cNvPr id="62" name="Group 50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63" name="Group 51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69" name="AutoShape 5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70" name="AutoShape 5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71" name="AutoShape 5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72" name="AutoShape 5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64" name="Group 56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65" name="AutoShape 5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66" name="AutoShape 5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67" name="AutoShape 5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68" name="AutoShape 6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</p:grpSp>
          </p:grpSp>
        </p:grpSp>
        <p:grpSp>
          <p:nvGrpSpPr>
            <p:cNvPr id="47" name="Group 61"/>
            <p:cNvGrpSpPr>
              <a:grpSpLocks/>
            </p:cNvGrpSpPr>
            <p:nvPr/>
          </p:nvGrpSpPr>
          <p:grpSpPr bwMode="auto">
            <a:xfrm rot="-3733502" flipH="1" flipV="1">
              <a:off x="1561" y="3564"/>
              <a:ext cx="597" cy="144"/>
              <a:chOff x="2532" y="1051"/>
              <a:chExt cx="893" cy="246"/>
            </a:xfrm>
          </p:grpSpPr>
          <p:grpSp>
            <p:nvGrpSpPr>
              <p:cNvPr id="49" name="Group 62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5" name="AutoShape 63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56" name="AutoShape 64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57" name="AutoShape 65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58" name="AutoShape 66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</p:grpSp>
          <p:grpSp>
            <p:nvGrpSpPr>
              <p:cNvPr id="50" name="Group 67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1" name="AutoShape 68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52" name="AutoShape 69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53" name="AutoShape 70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54" name="AutoShape 71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</p:grpSp>
        </p:grpSp>
        <p:sp>
          <p:nvSpPr>
            <p:cNvPr id="48" name="Rectangle 72"/>
            <p:cNvSpPr>
              <a:spLocks noChangeArrowheads="1"/>
            </p:cNvSpPr>
            <p:nvPr/>
          </p:nvSpPr>
          <p:spPr bwMode="gray">
            <a:xfrm>
              <a:off x="1246" y="3291"/>
              <a:ext cx="777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ru-RU" b="1" dirty="0" smtClean="0">
                  <a:solidFill>
                    <a:srgbClr val="000000"/>
                  </a:solidFill>
                </a:rPr>
                <a:t>ПРОВЕРЕН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3" name="Group 73"/>
          <p:cNvGrpSpPr>
            <a:grpSpLocks/>
          </p:cNvGrpSpPr>
          <p:nvPr/>
        </p:nvGrpSpPr>
        <p:grpSpPr bwMode="auto">
          <a:xfrm>
            <a:off x="3276600" y="2249488"/>
            <a:ext cx="1301750" cy="1577975"/>
            <a:chOff x="2160" y="1488"/>
            <a:chExt cx="820" cy="994"/>
          </a:xfrm>
        </p:grpSpPr>
        <p:sp>
          <p:nvSpPr>
            <p:cNvPr id="74" name="Rectangle 74"/>
            <p:cNvSpPr>
              <a:spLocks noChangeArrowheads="1"/>
            </p:cNvSpPr>
            <p:nvPr/>
          </p:nvSpPr>
          <p:spPr bwMode="gray">
            <a:xfrm>
              <a:off x="2182" y="1672"/>
              <a:ext cx="605" cy="4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Title in here</a:t>
              </a:r>
            </a:p>
          </p:txBody>
        </p:sp>
        <p:sp>
          <p:nvSpPr>
            <p:cNvPr id="75" name="Oval 75"/>
            <p:cNvSpPr>
              <a:spLocks noChangeArrowheads="1"/>
            </p:cNvSpPr>
            <p:nvPr/>
          </p:nvSpPr>
          <p:spPr bwMode="gray">
            <a:xfrm>
              <a:off x="2160" y="1488"/>
              <a:ext cx="820" cy="8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76" name="Group 76"/>
            <p:cNvGrpSpPr>
              <a:grpSpLocks/>
            </p:cNvGrpSpPr>
            <p:nvPr/>
          </p:nvGrpSpPr>
          <p:grpSpPr bwMode="auto">
            <a:xfrm>
              <a:off x="2189" y="1516"/>
              <a:ext cx="773" cy="966"/>
              <a:chOff x="3975" y="1593"/>
              <a:chExt cx="931" cy="1163"/>
            </a:xfrm>
          </p:grpSpPr>
          <p:pic>
            <p:nvPicPr>
              <p:cNvPr id="89" name="Picture 77" descr="circuler_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</p:spPr>
          </p:pic>
          <p:sp>
            <p:nvSpPr>
              <p:cNvPr id="90" name="Oval 78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ru-RU"/>
              </a:p>
            </p:txBody>
          </p:sp>
          <p:pic>
            <p:nvPicPr>
              <p:cNvPr id="91" name="Picture 79" descr="light_shadow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</p:spPr>
          </p:pic>
          <p:grpSp>
            <p:nvGrpSpPr>
              <p:cNvPr id="92" name="Group 80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93" name="Group 81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99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100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101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102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</p:grpSp>
            <p:grpSp>
              <p:nvGrpSpPr>
                <p:cNvPr id="94" name="Group 86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95" name="AutoShape 8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96" name="AutoShape 8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97" name="AutoShape 8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98" name="AutoShape 9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</p:grpSp>
          </p:grpSp>
        </p:grpSp>
        <p:grpSp>
          <p:nvGrpSpPr>
            <p:cNvPr id="77" name="Group 91"/>
            <p:cNvGrpSpPr>
              <a:grpSpLocks/>
            </p:cNvGrpSpPr>
            <p:nvPr/>
          </p:nvGrpSpPr>
          <p:grpSpPr bwMode="auto">
            <a:xfrm rot="-3733502" flipH="1" flipV="1">
              <a:off x="2498" y="2058"/>
              <a:ext cx="599" cy="144"/>
              <a:chOff x="2532" y="1051"/>
              <a:chExt cx="893" cy="246"/>
            </a:xfrm>
          </p:grpSpPr>
          <p:grpSp>
            <p:nvGrpSpPr>
              <p:cNvPr id="79" name="Group 92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85" name="AutoShape 93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6" name="AutoShape 94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7" name="AutoShape 95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8" name="AutoShape 96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</p:grpSp>
          <p:grpSp>
            <p:nvGrpSpPr>
              <p:cNvPr id="80" name="Group 97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81" name="AutoShape 98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2" name="AutoShape 99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3" name="AutoShape 100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  <p:sp>
              <p:nvSpPr>
                <p:cNvPr id="84" name="AutoShape 101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ru-RU"/>
                </a:p>
              </p:txBody>
            </p:sp>
          </p:grpSp>
        </p:grpSp>
        <p:sp>
          <p:nvSpPr>
            <p:cNvPr id="78" name="Rectangle 102"/>
            <p:cNvSpPr>
              <a:spLocks noChangeArrowheads="1"/>
            </p:cNvSpPr>
            <p:nvPr/>
          </p:nvSpPr>
          <p:spPr bwMode="gray">
            <a:xfrm>
              <a:off x="2186" y="1787"/>
              <a:ext cx="782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ru-RU" b="1" dirty="0" smtClean="0"/>
                <a:t>НАЗНАЧЕН</a:t>
              </a:r>
              <a:endParaRPr lang="en-US" b="1" dirty="0"/>
            </a:p>
          </p:txBody>
        </p:sp>
      </p:grpSp>
      <p:sp>
        <p:nvSpPr>
          <p:cNvPr id="103" name="AutoShape 103"/>
          <p:cNvSpPr>
            <a:spLocks noChangeArrowheads="1"/>
          </p:cNvSpPr>
          <p:nvPr/>
        </p:nvSpPr>
        <p:spPr bwMode="gray">
          <a:xfrm>
            <a:off x="4716463" y="2127250"/>
            <a:ext cx="3970337" cy="4038054"/>
          </a:xfrm>
          <a:prstGeom prst="roundRect">
            <a:avLst>
              <a:gd name="adj" fmla="val 2259"/>
            </a:avLst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285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04" name="Rectangle 104"/>
          <p:cNvSpPr>
            <a:spLocks noChangeArrowheads="1"/>
          </p:cNvSpPr>
          <p:nvPr/>
        </p:nvSpPr>
        <p:spPr bwMode="auto">
          <a:xfrm>
            <a:off x="5004048" y="2348880"/>
            <a:ext cx="3700463" cy="39764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b="1" dirty="0" smtClean="0"/>
              <a:t>Новый (</a:t>
            </a:r>
            <a:r>
              <a:rPr lang="en-US" b="1" dirty="0" smtClean="0"/>
              <a:t>New)</a:t>
            </a:r>
            <a:endParaRPr lang="ru-RU" b="1" dirty="0" smtClean="0"/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ru-RU" b="1" dirty="0" smtClean="0"/>
              <a:t>Назначен</a:t>
            </a:r>
            <a:r>
              <a:rPr lang="en-US" b="1" dirty="0" smtClean="0"/>
              <a:t> (Assigned)</a:t>
            </a:r>
            <a:endParaRPr lang="ru-RU" b="1" dirty="0" smtClean="0"/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ru-RU" b="1" dirty="0" smtClean="0"/>
              <a:t>Открыт</a:t>
            </a:r>
            <a:r>
              <a:rPr lang="en-US" b="1" dirty="0" smtClean="0"/>
              <a:t> (Opened)</a:t>
            </a:r>
            <a:endParaRPr lang="ru-RU" b="1" dirty="0" smtClean="0"/>
          </a:p>
          <a:p>
            <a:pPr>
              <a:lnSpc>
                <a:spcPct val="120000"/>
              </a:lnSpc>
            </a:pPr>
            <a:r>
              <a:rPr lang="ru-RU" sz="1400" b="1" dirty="0" smtClean="0"/>
              <a:t>    </a:t>
            </a:r>
            <a:r>
              <a:rPr lang="en-US" sz="1400" b="1" dirty="0" smtClean="0"/>
              <a:t>- </a:t>
            </a:r>
            <a:r>
              <a:rPr lang="ru-RU" sz="1400" b="1" dirty="0" smtClean="0"/>
              <a:t>Отклонен</a:t>
            </a:r>
            <a:r>
              <a:rPr lang="en-US" sz="1400" b="1" dirty="0" smtClean="0"/>
              <a:t> (Declined)</a:t>
            </a:r>
            <a:endParaRPr lang="en-US" sz="1400" b="1" dirty="0"/>
          </a:p>
          <a:p>
            <a:pPr>
              <a:lnSpc>
                <a:spcPct val="120000"/>
              </a:lnSpc>
            </a:pPr>
            <a:r>
              <a:rPr lang="en-US" sz="1400" b="1" dirty="0"/>
              <a:t>    - </a:t>
            </a:r>
            <a:r>
              <a:rPr lang="ru-RU" sz="1400" b="1" dirty="0" smtClean="0"/>
              <a:t>Отложен</a:t>
            </a:r>
            <a:r>
              <a:rPr lang="en-US" sz="1400" b="1" dirty="0" smtClean="0"/>
              <a:t> (Deferred)</a:t>
            </a:r>
            <a:endParaRPr lang="en-US" sz="1400" b="1" dirty="0"/>
          </a:p>
          <a:p>
            <a:r>
              <a:rPr lang="ru-RU" b="1" dirty="0" smtClean="0"/>
              <a:t>4.   </a:t>
            </a:r>
            <a:r>
              <a:rPr lang="ru-RU" b="1" dirty="0" smtClean="0"/>
              <a:t>Исправлен</a:t>
            </a:r>
            <a:r>
              <a:rPr lang="en-US" b="1" dirty="0" smtClean="0"/>
              <a:t> (Fixed)</a:t>
            </a:r>
            <a:endParaRPr lang="en-US" b="1" dirty="0"/>
          </a:p>
          <a:p>
            <a:pPr marL="342900" indent="-342900">
              <a:buAutoNum type="arabicPeriod" startAt="5"/>
            </a:pPr>
            <a:r>
              <a:rPr lang="ru-RU" b="1" dirty="0" smtClean="0"/>
              <a:t>Ожидание повторного    </a:t>
            </a:r>
            <a:r>
              <a:rPr lang="ru-RU" b="1" dirty="0" smtClean="0"/>
              <a:t>тестирования</a:t>
            </a:r>
            <a:r>
              <a:rPr lang="en-US" b="1" dirty="0" smtClean="0"/>
              <a:t> (Pending retest)</a:t>
            </a:r>
            <a:endParaRPr lang="ru-RU" b="1" dirty="0" smtClean="0"/>
          </a:p>
          <a:p>
            <a:pPr marL="342900" indent="-342900">
              <a:buAutoNum type="arabicPeriod" startAt="5"/>
            </a:pPr>
            <a:r>
              <a:rPr lang="ru-RU" b="1" dirty="0" smtClean="0"/>
              <a:t>Повторное </a:t>
            </a:r>
            <a:r>
              <a:rPr lang="ru-RU" b="1" dirty="0" smtClean="0"/>
              <a:t>тестирование</a:t>
            </a:r>
            <a:r>
              <a:rPr lang="en-US" b="1" dirty="0" smtClean="0"/>
              <a:t> (Retesting)</a:t>
            </a:r>
            <a:endParaRPr lang="ru-RU" b="1" dirty="0" smtClean="0"/>
          </a:p>
          <a:p>
            <a:r>
              <a:rPr lang="ru-RU" sz="1400" b="1" dirty="0" smtClean="0"/>
              <a:t>     </a:t>
            </a:r>
            <a:r>
              <a:rPr lang="en-US" sz="1400" b="1" dirty="0" smtClean="0"/>
              <a:t>- </a:t>
            </a:r>
            <a:r>
              <a:rPr lang="ru-RU" sz="1400" b="1" dirty="0"/>
              <a:t>Повторно </a:t>
            </a:r>
            <a:r>
              <a:rPr lang="ru-RU" sz="1400" b="1" dirty="0" smtClean="0"/>
              <a:t>открыт</a:t>
            </a:r>
            <a:r>
              <a:rPr lang="en-US" sz="1400" b="1" dirty="0" smtClean="0"/>
              <a:t> (Reopened)</a:t>
            </a:r>
            <a:endParaRPr lang="ru-RU" sz="1400" b="1" dirty="0" smtClean="0"/>
          </a:p>
          <a:p>
            <a:pPr marL="342900" indent="-342900">
              <a:buAutoNum type="arabicPeriod" startAt="5"/>
            </a:pPr>
            <a:r>
              <a:rPr lang="ru-RU" b="1" dirty="0" smtClean="0"/>
              <a:t>Проверен</a:t>
            </a:r>
            <a:r>
              <a:rPr lang="en-US" b="1" dirty="0" smtClean="0"/>
              <a:t> (Verified)</a:t>
            </a:r>
            <a:endParaRPr lang="ru-RU" b="1" dirty="0" smtClean="0"/>
          </a:p>
          <a:p>
            <a:pPr marL="342900" indent="-342900">
              <a:buAutoNum type="arabicPeriod" startAt="5"/>
            </a:pPr>
            <a:r>
              <a:rPr lang="ru-RU" b="1" dirty="0" smtClean="0"/>
              <a:t>Закрыт</a:t>
            </a:r>
            <a:r>
              <a:rPr lang="en-US" b="1" dirty="0" smtClean="0"/>
              <a:t> (Closed)</a:t>
            </a:r>
            <a:endParaRPr lang="en-US" b="1" dirty="0"/>
          </a:p>
          <a:p>
            <a:r>
              <a:rPr lang="en-US" sz="1400" b="1" dirty="0" smtClean="0"/>
              <a:t>    </a:t>
            </a:r>
            <a:endParaRPr lang="en-US" sz="1400" b="1" dirty="0"/>
          </a:p>
        </p:txBody>
      </p:sp>
      <p:sp>
        <p:nvSpPr>
          <p:cNvPr id="105" name="AutoShape 105"/>
          <p:cNvSpPr>
            <a:spLocks noChangeArrowheads="1"/>
          </p:cNvSpPr>
          <p:nvPr/>
        </p:nvSpPr>
        <p:spPr bwMode="gray">
          <a:xfrm>
            <a:off x="4857750" y="1849438"/>
            <a:ext cx="3686175" cy="501650"/>
          </a:xfrm>
          <a:prstGeom prst="roundRect">
            <a:avLst>
              <a:gd name="adj" fmla="val 0"/>
            </a:avLst>
          </a:prstGeom>
          <a:gradFill rotWithShape="0">
            <a:gsLst>
              <a:gs pos="0">
                <a:schemeClr val="tx2">
                  <a:gamma/>
                  <a:shade val="46275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19050" algn="ctr">
            <a:solidFill>
              <a:srgbClr val="DDDDD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06" name="Text Box 106"/>
          <p:cNvSpPr txBox="1">
            <a:spLocks noChangeArrowheads="1"/>
          </p:cNvSpPr>
          <p:nvPr/>
        </p:nvSpPr>
        <p:spPr bwMode="gray">
          <a:xfrm>
            <a:off x="5445125" y="1858963"/>
            <a:ext cx="2443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Цикл бага</a:t>
            </a:r>
            <a:endParaRPr lang="en-US" sz="24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7" name="Picture 107" descr="23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28800" y="3048000"/>
            <a:ext cx="1524000" cy="1335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План тестирования сайта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 flipV="1">
            <a:off x="2368550" y="205740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292350" y="472440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749550" y="205740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749550" y="502920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2673350" y="28194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673350" y="42672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ru-RU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04800" y="2205038"/>
            <a:ext cx="2673350" cy="2671764"/>
            <a:chOff x="140" y="1419"/>
            <a:chExt cx="1684" cy="1683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ru-RU"/>
            </a:p>
          </p:txBody>
        </p:sp>
      </p:grpSp>
      <p:sp>
        <p:nvSpPr>
          <p:cNvPr id="21" name="AutoShape 20"/>
          <p:cNvSpPr>
            <a:spLocks noChangeArrowheads="1"/>
          </p:cNvSpPr>
          <p:nvPr/>
        </p:nvSpPr>
        <p:spPr bwMode="gray">
          <a:xfrm>
            <a:off x="3352800" y="182880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779912" y="1905000"/>
            <a:ext cx="32520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Тестирование функциональное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3352800" y="257810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779912" y="2654300"/>
            <a:ext cx="24214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Тестирование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верстки 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3349625" y="40201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779912" y="4096370"/>
            <a:ext cx="35356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Тестирование н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ефункциональное 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gray">
          <a:xfrm>
            <a:off x="3263900" y="194627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gray">
          <a:xfrm>
            <a:off x="3276600" y="271145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gray">
          <a:xfrm>
            <a:off x="3276600" y="4166220"/>
            <a:ext cx="228600" cy="22860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30" name="AutoShape 29"/>
          <p:cNvSpPr>
            <a:spLocks noChangeArrowheads="1"/>
          </p:cNvSpPr>
          <p:nvPr/>
        </p:nvSpPr>
        <p:spPr bwMode="gray">
          <a:xfrm>
            <a:off x="3364756" y="479715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791868" y="4873352"/>
            <a:ext cx="34169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ru-RU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Тестирование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мобильной версии</a:t>
            </a:r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gray">
          <a:xfrm>
            <a:off x="3275856" y="493526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61" y="2857584"/>
            <a:ext cx="1503042" cy="137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Чек лист тестирования сайта 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Академия TOP</a:t>
            </a:r>
            <a:endParaRPr lang="ru-RU" dirty="0"/>
          </a:p>
        </p:txBody>
      </p:sp>
      <p:sp>
        <p:nvSpPr>
          <p:cNvPr id="3" name="Freeform 3"/>
          <p:cNvSpPr>
            <a:spLocks/>
          </p:cNvSpPr>
          <p:nvPr/>
        </p:nvSpPr>
        <p:spPr bwMode="gray">
          <a:xfrm flipH="1" flipV="1">
            <a:off x="434281" y="3794249"/>
            <a:ext cx="8170167" cy="2731095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gradFill rotWithShape="1">
            <a:gsLst>
              <a:gs pos="0">
                <a:srgbClr val="B6D74D"/>
              </a:gs>
              <a:gs pos="100000">
                <a:srgbClr val="B6D74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>
            <a:spLocks/>
          </p:cNvSpPr>
          <p:nvPr/>
        </p:nvSpPr>
        <p:spPr bwMode="gray">
          <a:xfrm>
            <a:off x="419993" y="1124746"/>
            <a:ext cx="8170167" cy="2733005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928688" y="1268762"/>
            <a:ext cx="1643062" cy="4176464"/>
          </a:xfrm>
          <a:prstGeom prst="rect">
            <a:avLst/>
          </a:prstGeom>
          <a:gradFill rotWithShape="1">
            <a:gsLst>
              <a:gs pos="0">
                <a:srgbClr val="DAE9FA">
                  <a:gamma/>
                  <a:tint val="0"/>
                  <a:invGamma/>
                </a:srgbClr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gray">
          <a:xfrm>
            <a:off x="2770188" y="2204866"/>
            <a:ext cx="1643062" cy="3240360"/>
          </a:xfrm>
          <a:prstGeom prst="rect">
            <a:avLst/>
          </a:prstGeom>
          <a:gradFill rotWithShape="1">
            <a:gsLst>
              <a:gs pos="0">
                <a:srgbClr val="DAE9FA">
                  <a:gamma/>
                  <a:tint val="0"/>
                  <a:invGamma/>
                </a:srgbClr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gray">
          <a:xfrm>
            <a:off x="4600575" y="1988840"/>
            <a:ext cx="1643063" cy="3240360"/>
          </a:xfrm>
          <a:prstGeom prst="rect">
            <a:avLst/>
          </a:prstGeom>
          <a:gradFill rotWithShape="1">
            <a:gsLst>
              <a:gs pos="0">
                <a:srgbClr val="DAE9FA">
                  <a:gamma/>
                  <a:tint val="0"/>
                  <a:invGamma/>
                </a:srgbClr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gray">
          <a:xfrm>
            <a:off x="6442075" y="2204866"/>
            <a:ext cx="1643063" cy="4104456"/>
          </a:xfrm>
          <a:prstGeom prst="rect">
            <a:avLst/>
          </a:prstGeom>
          <a:gradFill rotWithShape="1">
            <a:gsLst>
              <a:gs pos="0">
                <a:srgbClr val="DAE9FA">
                  <a:gamma/>
                  <a:tint val="0"/>
                  <a:invGamma/>
                </a:srgbClr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gray">
          <a:xfrm>
            <a:off x="950913" y="1608472"/>
            <a:ext cx="1635125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Сайт открывается и доступен.</a:t>
            </a:r>
          </a:p>
          <a:p>
            <a:pPr>
              <a:spcBef>
                <a:spcPct val="50000"/>
              </a:spcBef>
            </a:pP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При попытке повторно открыть сайт, он открывается и доступен.</a:t>
            </a:r>
          </a:p>
          <a:p>
            <a:pPr>
              <a:spcBef>
                <a:spcPct val="50000"/>
              </a:spcBef>
            </a:pPr>
            <a:r>
              <a:rPr lang="ru-RU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</a:t>
            </a: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Все кнопки на сайте нажимаются.</a:t>
            </a:r>
          </a:p>
          <a:p>
            <a:pPr>
              <a:spcBef>
                <a:spcPct val="50000"/>
              </a:spcBef>
            </a:pP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Все ссылки на сайте открываются.</a:t>
            </a:r>
          </a:p>
          <a:p>
            <a:pPr>
              <a:spcBef>
                <a:spcPct val="50000"/>
              </a:spcBef>
            </a:pP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На сайте нет битых ссылок.</a:t>
            </a:r>
          </a:p>
          <a:p>
            <a:pPr>
              <a:spcBef>
                <a:spcPct val="50000"/>
              </a:spcBef>
            </a:pP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Проверить все формы на сайте.</a:t>
            </a:r>
          </a:p>
          <a:p>
            <a:pPr>
              <a:spcBef>
                <a:spcPct val="50000"/>
              </a:spcBef>
            </a:pPr>
            <a:r>
              <a:rPr lang="ru-RU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Проверить </a:t>
            </a:r>
            <a:r>
              <a:rPr lang="ru-RU" sz="800" dirty="0" err="1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валидацию</a:t>
            </a:r>
            <a:r>
              <a:rPr lang="en-US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всех обязательных полей.</a:t>
            </a:r>
          </a:p>
          <a:p>
            <a:pPr>
              <a:spcBef>
                <a:spcPct val="50000"/>
              </a:spcBef>
            </a:pPr>
            <a:r>
              <a:rPr lang="ru-RU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</a:t>
            </a: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Знак звездочки есть у всех обязательных полей.</a:t>
            </a:r>
          </a:p>
          <a:p>
            <a:pPr>
              <a:spcBef>
                <a:spcPct val="50000"/>
              </a:spcBef>
            </a:pPr>
            <a:r>
              <a:rPr lang="ru-RU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Проверить </a:t>
            </a:r>
            <a:r>
              <a:rPr lang="ru-RU" sz="800" dirty="0" err="1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валидацию</a:t>
            </a:r>
            <a:r>
              <a:rPr lang="ru-RU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 для всех необязательных полей.</a:t>
            </a:r>
          </a:p>
          <a:p>
            <a:pPr>
              <a:spcBef>
                <a:spcPct val="50000"/>
              </a:spcBef>
            </a:pPr>
            <a:r>
              <a:rPr lang="ru-RU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</a:t>
            </a: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Проверить основные элементы сайта.</a:t>
            </a:r>
          </a:p>
          <a:p>
            <a:pPr>
              <a:spcBef>
                <a:spcPct val="50000"/>
              </a:spcBef>
            </a:pP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Проверить работу меню.</a:t>
            </a:r>
          </a:p>
          <a:p>
            <a:pPr>
              <a:spcBef>
                <a:spcPct val="50000"/>
              </a:spcBef>
            </a:pP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Проверить, что загруженные документы открываются правильно.</a:t>
            </a:r>
          </a:p>
          <a:p>
            <a:pPr>
              <a:spcBef>
                <a:spcPct val="50000"/>
              </a:spcBef>
            </a:pP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Отправка форм </a:t>
            </a:r>
            <a:r>
              <a:rPr lang="en-US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работает </a:t>
            </a:r>
            <a:r>
              <a:rPr lang="ru-RU" sz="8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корректно</a:t>
            </a:r>
            <a:r>
              <a:rPr lang="ru-RU" sz="8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800" dirty="0">
              <a:solidFill>
                <a:srgbClr val="08080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gray">
          <a:xfrm>
            <a:off x="2776538" y="2708922"/>
            <a:ext cx="1635125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</a:rPr>
              <a:t>☑ Шрифты </a:t>
            </a:r>
            <a:r>
              <a:rPr lang="ru-RU" sz="900" dirty="0" err="1">
                <a:solidFill>
                  <a:srgbClr val="080808"/>
                </a:solidFill>
              </a:rPr>
              <a:t>прогружаются</a:t>
            </a:r>
            <a:r>
              <a:rPr lang="ru-RU" sz="900" dirty="0">
                <a:solidFill>
                  <a:srgbClr val="080808"/>
                </a:solidFill>
              </a:rPr>
              <a:t> и работают.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</a:rPr>
              <a:t>☑ Проверить элементы на разных разрешениях экранов.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</a:rPr>
              <a:t>☑ Проверить кнопки на разных страницах.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</a:rPr>
              <a:t>☑ Формы при сворачивании окна.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</a:rPr>
              <a:t>☑ Проверить верстку в разных браузерах.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</a:rPr>
              <a:t>☑ Проверить, что нет больших комментариев в коде.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</a:rPr>
              <a:t>☑ Есть </a:t>
            </a:r>
            <a:r>
              <a:rPr lang="ru-RU" sz="900" dirty="0" err="1">
                <a:solidFill>
                  <a:srgbClr val="080808"/>
                </a:solidFill>
              </a:rPr>
              <a:t>favicon</a:t>
            </a:r>
            <a:r>
              <a:rPr lang="ru-RU" sz="900" dirty="0">
                <a:solidFill>
                  <a:srgbClr val="080808"/>
                </a:solidFill>
              </a:rPr>
              <a:t> на сайте.</a:t>
            </a: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gray">
          <a:xfrm>
            <a:off x="6454775" y="2595678"/>
            <a:ext cx="163512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0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Сайт открывается в мобильной версии сайта.</a:t>
            </a:r>
          </a:p>
          <a:p>
            <a:pPr>
              <a:spcBef>
                <a:spcPct val="50000"/>
              </a:spcBef>
            </a:pPr>
            <a:r>
              <a:rPr lang="ru-RU" sz="10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Пройтись по пунктам «Чек лист функционального тестирования».</a:t>
            </a:r>
          </a:p>
          <a:p>
            <a:pPr>
              <a:spcBef>
                <a:spcPct val="50000"/>
              </a:spcBef>
            </a:pPr>
            <a:r>
              <a:rPr lang="ru-RU" sz="10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Пройтись по пунктам «Чек лист тестирования верстки».</a:t>
            </a:r>
          </a:p>
          <a:p>
            <a:pPr>
              <a:spcBef>
                <a:spcPct val="50000"/>
              </a:spcBef>
            </a:pPr>
            <a:r>
              <a:rPr lang="ru-RU" sz="10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Пройтись по пунктам «Чек лист </a:t>
            </a:r>
            <a:r>
              <a:rPr lang="ru-RU" sz="1000" dirty="0" err="1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смоук</a:t>
            </a:r>
            <a:r>
              <a:rPr lang="ru-RU" sz="10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 тестирования».</a:t>
            </a:r>
          </a:p>
          <a:p>
            <a:pPr>
              <a:spcBef>
                <a:spcPct val="50000"/>
              </a:spcBef>
            </a:pPr>
            <a:r>
              <a:rPr lang="ru-RU" sz="10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Проверить мобильную версию с поворотом экрана (горизонтальный и вертикальный вид экрана).</a:t>
            </a:r>
          </a:p>
          <a:p>
            <a:pPr>
              <a:spcBef>
                <a:spcPct val="50000"/>
              </a:spcBef>
            </a:pPr>
            <a:r>
              <a:rPr lang="ru-RU" sz="10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Проверить в разных браузерах телефона.</a:t>
            </a:r>
          </a:p>
          <a:p>
            <a:pPr>
              <a:spcBef>
                <a:spcPct val="50000"/>
              </a:spcBef>
            </a:pPr>
            <a:r>
              <a:rPr lang="ru-RU" sz="10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Проверить на разных телефонах.</a:t>
            </a: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black">
          <a:xfrm>
            <a:off x="1079129" y="1239143"/>
            <a:ext cx="14299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Функциональное </a:t>
            </a:r>
          </a:p>
          <a:p>
            <a:pPr algn="ctr"/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тестирование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black">
          <a:xfrm>
            <a:off x="2998350" y="2195469"/>
            <a:ext cx="11867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Тестирование </a:t>
            </a:r>
          </a:p>
          <a:p>
            <a:pPr algn="ctr"/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верстки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gray">
          <a:xfrm>
            <a:off x="4608513" y="2348880"/>
            <a:ext cx="163512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Сайт открывается и доступен.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Основные элементы сайта работают корректно.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Нет ошибок в консоли.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Нет битых ссылок.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Основные страницы сайта открываются и работают.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Нет видимых ошибок на главной странице. </a:t>
            </a:r>
            <a:endParaRPr lang="ru-RU" sz="900" dirty="0" smtClean="0">
              <a:solidFill>
                <a:srgbClr val="080808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ru-RU" sz="9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</a:t>
            </a: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Сайт на протоколе HTTPS.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На сайте есть </a:t>
            </a:r>
            <a:r>
              <a:rPr lang="ru-RU" sz="900" dirty="0" err="1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favicon</a:t>
            </a: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На сайте есть </a:t>
            </a:r>
            <a:r>
              <a:rPr lang="ru-RU" sz="900" dirty="0" err="1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sitemap</a:t>
            </a: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☑ Нет </a:t>
            </a:r>
            <a:r>
              <a:rPr lang="ru-RU" sz="900" dirty="0" err="1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дублирующихся</a:t>
            </a:r>
            <a:r>
              <a:rPr lang="ru-RU" sz="9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 страниц.</a:t>
            </a:r>
            <a:endParaRPr lang="ru-RU" sz="900" dirty="0" smtClean="0">
              <a:solidFill>
                <a:srgbClr val="080808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50000"/>
              </a:spcBef>
            </a:pPr>
            <a:endParaRPr lang="ru-RU" sz="900" dirty="0">
              <a:solidFill>
                <a:srgbClr val="08080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black">
          <a:xfrm>
            <a:off x="6536623" y="2175247"/>
            <a:ext cx="14714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Тестирование </a:t>
            </a:r>
          </a:p>
          <a:p>
            <a:pPr algn="ctr"/>
            <a:r>
              <a:rPr lang="ru-RU" sz="1200" b="1" dirty="0"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обильной версии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tangle 21"/>
          <p:cNvSpPr>
            <a:spLocks noChangeArrowheads="1"/>
          </p:cNvSpPr>
          <p:nvPr/>
        </p:nvSpPr>
        <p:spPr bwMode="black">
          <a:xfrm>
            <a:off x="4660545" y="1959804"/>
            <a:ext cx="159146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Нефункциональное </a:t>
            </a:r>
          </a:p>
          <a:p>
            <a:pPr algn="ctr"/>
            <a:r>
              <a:rPr lang="ru-RU" sz="1200" b="1" dirty="0" smtClean="0">
                <a:latin typeface="Times New Roman" pitchFamily="18" charset="0"/>
                <a:cs typeface="Times New Roman" pitchFamily="18" charset="0"/>
              </a:rPr>
              <a:t>тестирование </a:t>
            </a:r>
          </a:p>
          <a:p>
            <a:pPr algn="ctr"/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Проверка сайта на различных разрешениях и устройствах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5944" y="260648"/>
            <a:ext cx="9299376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Проверка сайта на различных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ротациях экрана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7020272" cy="39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8aa6facc313c1a5b8138347bcaa351a82945f95"/>
</p:tagLst>
</file>

<file path=ppt/theme/theme1.xml><?xml version="1.0" encoding="utf-8"?>
<a:theme xmlns:a="http://schemas.openxmlformats.org/drawingml/2006/main" name="macbook1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macbook1</Template>
  <TotalTime>1139</TotalTime>
  <Words>562</Words>
  <Application>Microsoft Office PowerPoint</Application>
  <PresentationFormat>Экран (4:3)</PresentationFormat>
  <Paragraphs>126</Paragraphs>
  <Slides>20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macbook1</vt:lpstr>
      <vt:lpstr>ПРЕЗЕНТАЦИЯ</vt:lpstr>
      <vt:lpstr>Тестирование по методологии SCRUM</vt:lpstr>
      <vt:lpstr>Пирамида тестирования</vt:lpstr>
      <vt:lpstr>Виды тестирования</vt:lpstr>
      <vt:lpstr>Жизненный цикл бага</vt:lpstr>
      <vt:lpstr>План тестирования сайта</vt:lpstr>
      <vt:lpstr>Чек лист тестирования сайта  Академия TOP</vt:lpstr>
      <vt:lpstr>Проверка сайта на различных разрешениях и устройствах</vt:lpstr>
      <vt:lpstr>Проверка сайта на различных  ротациях экрана</vt:lpstr>
      <vt:lpstr>Проверка протокола безопасности сайта</vt:lpstr>
      <vt:lpstr>Проверка сайта на скорость загрузки</vt:lpstr>
      <vt:lpstr>Проверка сайта на изменение  верстки и дизайна</vt:lpstr>
      <vt:lpstr>Проверка сайта на скорость отрисовки интерфейса</vt:lpstr>
      <vt:lpstr>Нерабочая ссылка на местоположение</vt:lpstr>
      <vt:lpstr>Нерабочие ссылки на Вайбер и Телеграм</vt:lpstr>
      <vt:lpstr>Баги заведены в систему управления проектами Jira</vt:lpstr>
      <vt:lpstr>Нагрузочное тестирование сайта  c помощью Jmetr</vt:lpstr>
      <vt:lpstr>Репозиторий с материалами  презентации на Github</vt:lpstr>
      <vt:lpstr>Результаты тестирования сайта:  &lt;&lt; Компьютерная Академия TOP &gt;&gt; 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слайда</dc:title>
  <dc:creator>VIDEO-2</dc:creator>
  <cp:lastModifiedBy>VIDEO-2</cp:lastModifiedBy>
  <cp:revision>57</cp:revision>
  <dcterms:created xsi:type="dcterms:W3CDTF">2023-05-29T06:38:51Z</dcterms:created>
  <dcterms:modified xsi:type="dcterms:W3CDTF">2023-06-01T09:53:34Z</dcterms:modified>
</cp:coreProperties>
</file>